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72" r:id="rId11"/>
    <p:sldId id="278" r:id="rId12"/>
    <p:sldId id="277" r:id="rId13"/>
    <p:sldId id="275" r:id="rId14"/>
    <p:sldId id="279" r:id="rId15"/>
    <p:sldId id="288" r:id="rId16"/>
    <p:sldId id="281" r:id="rId17"/>
    <p:sldId id="280" r:id="rId18"/>
    <p:sldId id="274" r:id="rId19"/>
    <p:sldId id="283" r:id="rId20"/>
    <p:sldId id="282" r:id="rId21"/>
    <p:sldId id="289" r:id="rId22"/>
    <p:sldId id="290" r:id="rId23"/>
    <p:sldId id="276" r:id="rId24"/>
    <p:sldId id="284" r:id="rId25"/>
    <p:sldId id="285" r:id="rId26"/>
    <p:sldId id="286" r:id="rId27"/>
    <p:sldId id="287" r:id="rId28"/>
    <p:sldId id="267" r:id="rId29"/>
    <p:sldId id="268" r:id="rId30"/>
    <p:sldId id="269" r:id="rId31"/>
    <p:sldId id="270" r:id="rId32"/>
    <p:sldId id="271" r:id="rId33"/>
    <p:sldId id="25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0.png"/><Relationship Id="rId4" Type="http://schemas.microsoft.com/office/2007/relationships/hdphoto" Target="../media/hdphoto5.wdp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  <a:ln>
            <a:noFill/>
          </a:ln>
          <a:effectLst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ПРЕДШКОЛЬНАЯ </a:t>
            </a: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ПОДГОТОВКА В 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ДОУ</a:t>
            </a:r>
            <a:b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Развивающие  игры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789040"/>
            <a:ext cx="6400800" cy="237626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Офокова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Л.А.</a:t>
            </a:r>
          </a:p>
          <a:p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Набережные Челны, 2016 год</a:t>
            </a: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548680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Центр развития ребёнка – детский сад №104 «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Бэлэкэч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6480720" cy="496855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звуковой стороны речи,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т. е. ребенок должен владеть правильным, чётким произношением звуков всех фонематических групп (свистящих, шипящих,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соноров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фонематических процессов,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т. е. умение слышать, различать и дифференцировать звуки родного языка;</a:t>
            </a:r>
          </a:p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-готовность к звуковому анализу и синтезу состава речи,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т. е. выделять начальный гласный из состава слова; анализ гласных звуков; слышать и выделять первый и последний согласный звук в слове;</a:t>
            </a:r>
          </a:p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-знакомство с терминами: "звук", "слог", "слово", "предложение", звуки гласные, согласные, твердые, мягкие, глухие, звонкие.</a:t>
            </a:r>
          </a:p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-умение работать со схемой слова, предложения.</a:t>
            </a:r>
          </a:p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-владения навыками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послогового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чтения.</a:t>
            </a:r>
          </a:p>
          <a:p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5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6132" y="764704"/>
            <a:ext cx="8064896" cy="100811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ОБУЧЕНИЮ</a:t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ГРАМОТЕ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412776"/>
            <a:ext cx="6480720" cy="4968552"/>
          </a:xfrm>
        </p:spPr>
        <p:txBody>
          <a:bodyPr>
            <a:normAutofit fontScale="92500"/>
          </a:bodyPr>
          <a:lstStyle/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больше назовет слов на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звук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…[С]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больше назовет слов со звуком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…[Р]</a:t>
            </a: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Светофор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твердый – мягкий согласный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звук, гласный звук)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Звуквоедиком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[…]ран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[…]каф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[…]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тул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сто[…],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тарелк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[…]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5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492896"/>
            <a:ext cx="6480720" cy="374441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Где звук?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4" name="Picture 2" descr="D:\Лилия\КАРТОТЕКА ИГР\Развитие речи\Где звук\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96952"/>
            <a:ext cx="4968552" cy="354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80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6132" y="764704"/>
            <a:ext cx="8064896" cy="100811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ОБУЧЕНИЮ</a:t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ГРАМОТЕ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44824"/>
            <a:ext cx="6480720" cy="4536504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Назови, что нарисовано 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картинках. Где в этих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словах находится обозначенный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звук: в начале, в середине или 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конце? Соедини картинку 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подходящей схемой.</a:t>
            </a: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3074" name="Picture 2" descr="D:\Лилия\КАРТОТЕКА ИГР\Развитие речи\РЕЧЬ\6ghr3a7WTF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6"/>
          <a:stretch/>
        </p:blipFill>
        <p:spPr bwMode="auto">
          <a:xfrm>
            <a:off x="5248138" y="2627464"/>
            <a:ext cx="3881295" cy="422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35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6132" y="764704"/>
            <a:ext cx="8064896" cy="100811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ОБУЧЕНИЮ</a:t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ГРАМОТЕ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44824"/>
            <a:ext cx="6480720" cy="4104456"/>
          </a:xfrm>
        </p:spPr>
        <p:txBody>
          <a:bodyPr>
            <a:normAutofit fontScale="92500" lnSpcReduction="20000"/>
          </a:bodyPr>
          <a:lstStyle/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Звуковой анализ слова </a:t>
            </a:r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мак».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выкладывании схемы звукового анализа учим детей пользоваться алгоритмом.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Произнести слово медленно, чётко, так, чтобы был слышен каждый звук (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мммаааккк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Выделить голосом и назвать первый звук в слове (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мммак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Обозначаем синим цветом.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Произнести слово медленно, выделив голосом следующий звук (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мааак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).Обозначаем красным цветом.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Произнести слово медленно, выделив голосом следующий звук (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маккк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).Обозначаем синим цветом.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Назвать все звуки в слове по порядку (м-а-к).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Сосчитать и назвать количество звуков в слове (в слове «мак» - 3 звука).</a:t>
            </a:r>
          </a:p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3923928" y="5813857"/>
            <a:ext cx="2886075" cy="914400"/>
            <a:chOff x="0" y="0"/>
            <a:chExt cx="2886075" cy="9144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990600" y="0"/>
              <a:ext cx="9144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971675" y="0"/>
              <a:ext cx="914400" cy="914400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914400" cy="914400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6600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406165" y="3717031"/>
            <a:ext cx="3678003" cy="1268810"/>
            <a:chOff x="2406165" y="3717031"/>
            <a:chExt cx="3678003" cy="126881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406165" y="3717032"/>
              <a:ext cx="3678003" cy="126880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3650676" y="3717032"/>
              <a:ext cx="0" cy="126880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4838327" y="3717031"/>
              <a:ext cx="0" cy="126880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6132" y="764704"/>
            <a:ext cx="8064896" cy="100811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ОБУЧЕНИЮ</a:t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ГРАМОТЕ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44824"/>
            <a:ext cx="6480720" cy="4104456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63355" y="5801321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7295" y="5801321"/>
            <a:ext cx="9144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5774817"/>
            <a:ext cx="9144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2050" name="Picture 2" descr="F:\ОБЩЕЕ РОД СОБР\0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28">
                        <a14:foregroundMark x1="12209" y1="58833" x2="24709" y2="4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555" y="2132856"/>
            <a:ext cx="1435545" cy="12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722454" y="5774817"/>
            <a:ext cx="914400" cy="914400"/>
          </a:xfrm>
          <a:prstGeom prst="rect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40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0.02106 L -0.00278 -0.272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1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9 -1.11022E-16 L 0.01198 -0.2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022E-16 L 0.03298 -0.2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9" y="-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4068" y="476672"/>
            <a:ext cx="8064896" cy="100811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ОБУЧЕНИЮ</a:t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ГРАМОТЕ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44824"/>
            <a:ext cx="6480720" cy="410445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Подбери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схеме слова картинку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6190046" y="2787979"/>
            <a:ext cx="2062233" cy="709928"/>
            <a:chOff x="0" y="0"/>
            <a:chExt cx="2886075" cy="9144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990600" y="0"/>
              <a:ext cx="9144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971675" y="0"/>
              <a:ext cx="914400" cy="914400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914400" cy="914400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grpSp>
        <p:nvGrpSpPr>
          <p:cNvPr id="11" name="Группа 10"/>
          <p:cNvGrpSpPr>
            <a:grpSpLocks noChangeAspect="1"/>
          </p:cNvGrpSpPr>
          <p:nvPr/>
        </p:nvGrpSpPr>
        <p:grpSpPr>
          <a:xfrm>
            <a:off x="5457738" y="5678536"/>
            <a:ext cx="2777948" cy="658955"/>
            <a:chOff x="0" y="0"/>
            <a:chExt cx="2047875" cy="485775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457200" cy="485775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3" name="Прямоугольник 12"/>
            <p:cNvSpPr>
              <a:spLocks noChangeAspect="1"/>
            </p:cNvSpPr>
            <p:nvPr/>
          </p:nvSpPr>
          <p:spPr>
            <a:xfrm>
              <a:off x="1590675" y="0"/>
              <a:ext cx="457200" cy="485775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33400" y="0"/>
              <a:ext cx="457200" cy="485775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057275" y="0"/>
              <a:ext cx="457200" cy="485775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grpSp>
        <p:nvGrpSpPr>
          <p:cNvPr id="20" name="Группа 19"/>
          <p:cNvGrpSpPr/>
          <p:nvPr/>
        </p:nvGrpSpPr>
        <p:grpSpPr>
          <a:xfrm rot="10800000">
            <a:off x="548434" y="2907560"/>
            <a:ext cx="2107261" cy="709928"/>
            <a:chOff x="1181166" y="2996952"/>
            <a:chExt cx="2886075" cy="914400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1181166" y="2996952"/>
              <a:ext cx="2886075" cy="914400"/>
              <a:chOff x="0" y="0"/>
              <a:chExt cx="2886075" cy="914400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990600" y="0"/>
                <a:ext cx="914400" cy="9144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1971675" y="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 w="2540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0" y="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 w="2540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4" name="Прямоугольник 3"/>
            <p:cNvSpPr/>
            <p:nvPr/>
          </p:nvSpPr>
          <p:spPr>
            <a:xfrm>
              <a:off x="1181166" y="2996952"/>
              <a:ext cx="914400" cy="91440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224922" y="5627563"/>
            <a:ext cx="2887046" cy="698122"/>
            <a:chOff x="528523" y="5451852"/>
            <a:chExt cx="4258615" cy="102516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528523" y="5451852"/>
              <a:ext cx="4258615" cy="1025160"/>
              <a:chOff x="528523" y="5451852"/>
              <a:chExt cx="4258615" cy="1025160"/>
            </a:xfrm>
          </p:grpSpPr>
          <p:grpSp>
            <p:nvGrpSpPr>
              <p:cNvPr id="22" name="Группа 21"/>
              <p:cNvGrpSpPr>
                <a:grpSpLocks noChangeAspect="1"/>
              </p:cNvGrpSpPr>
              <p:nvPr/>
            </p:nvGrpSpPr>
            <p:grpSpPr>
              <a:xfrm rot="10800000">
                <a:off x="537253" y="5451852"/>
                <a:ext cx="4249885" cy="1008112"/>
                <a:chOff x="0" y="0"/>
                <a:chExt cx="2047875" cy="485775"/>
              </a:xfrm>
            </p:grpSpPr>
            <p:sp>
              <p:nvSpPr>
                <p:cNvPr id="23" name="Прямоугольник 22"/>
                <p:cNvSpPr/>
                <p:nvPr/>
              </p:nvSpPr>
              <p:spPr>
                <a:xfrm>
                  <a:off x="0" y="0"/>
                  <a:ext cx="457200" cy="485775"/>
                </a:xfrm>
                <a:prstGeom prst="rect">
                  <a:avLst/>
                </a:prstGeom>
                <a:solidFill>
                  <a:srgbClr val="0070C0"/>
                </a:solidFill>
                <a:ln w="25400" cap="flat" cmpd="sng" algn="ctr">
                  <a:solidFill>
                    <a:srgbClr val="0070C0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Прямоугольник 23"/>
                <p:cNvSpPr>
                  <a:spLocks noChangeAspect="1"/>
                </p:cNvSpPr>
                <p:nvPr/>
              </p:nvSpPr>
              <p:spPr>
                <a:xfrm>
                  <a:off x="1590675" y="0"/>
                  <a:ext cx="457200" cy="485775"/>
                </a:xfrm>
                <a:prstGeom prst="rect">
                  <a:avLst/>
                </a:prstGeom>
                <a:solidFill>
                  <a:srgbClr val="0070C0"/>
                </a:solidFill>
                <a:ln w="25400" cap="flat" cmpd="sng" algn="ctr">
                  <a:solidFill>
                    <a:srgbClr val="0070C0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33400" y="0"/>
                  <a:ext cx="457200" cy="485775"/>
                </a:xfrm>
                <a:prstGeom prst="rect">
                  <a:avLst/>
                </a:prstGeom>
                <a:solidFill>
                  <a:srgbClr val="0070C0"/>
                </a:solidFill>
                <a:ln w="25400" cap="flat" cmpd="sng" algn="ctr">
                  <a:solidFill>
                    <a:srgbClr val="0070C0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1057275" y="0"/>
                  <a:ext cx="457200" cy="485775"/>
                </a:xfrm>
                <a:prstGeom prst="rect">
                  <a:avLst/>
                </a:prstGeom>
                <a:solidFill>
                  <a:srgbClr val="FF0000"/>
                </a:solidFill>
                <a:ln w="2540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1" name="Прямоугольник 20"/>
              <p:cNvSpPr/>
              <p:nvPr/>
            </p:nvSpPr>
            <p:spPr>
              <a:xfrm>
                <a:off x="528523" y="5451852"/>
                <a:ext cx="957541" cy="102516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3807138" y="5451852"/>
              <a:ext cx="980000" cy="1008112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100000" l="127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761" y="5598473"/>
            <a:ext cx="1479018" cy="113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F:\ОБЩЕЕ РОД СОБР\468264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012" y="2260575"/>
            <a:ext cx="871011" cy="124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ОБЩЕЕ РОД СОБР\i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744" b="71163" l="15562" r="88761">
                        <a14:foregroundMark x1="34870" y1="51628" x2="38905" y2="493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41" t="17232" r="10929" b="27621"/>
          <a:stretch/>
        </p:blipFill>
        <p:spPr bwMode="auto">
          <a:xfrm>
            <a:off x="3494776" y="3595656"/>
            <a:ext cx="1693490" cy="78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ОБЩЕЕ РОД СОБР\5dc50a3db65e45ca4021d9784b10a58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26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776" y="4383692"/>
            <a:ext cx="1638422" cy="117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07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7 -0.03125 L -0.30816 -0.535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-2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6296E-6 L 0.36389 -0.207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94" y="-1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111E-6 L -0.24358 0.331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88" y="1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0.03611 L 0.28507 0.032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10" y="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6132" y="764704"/>
            <a:ext cx="8064896" cy="100811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ОБУЧЕНИЮ</a:t>
            </a:r>
            <a:b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ГРАМОТЕ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44824"/>
            <a:ext cx="6480720" cy="4104456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Игра-загадка  «Назови слово по модели»</a:t>
            </a:r>
          </a:p>
          <a:p>
            <a:pPr algn="l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grpSp>
        <p:nvGrpSpPr>
          <p:cNvPr id="8" name="Группа 7"/>
          <p:cNvGrpSpPr>
            <a:grpSpLocks noChangeAspect="1"/>
          </p:cNvGrpSpPr>
          <p:nvPr/>
        </p:nvGrpSpPr>
        <p:grpSpPr>
          <a:xfrm>
            <a:off x="2627784" y="3861048"/>
            <a:ext cx="4249885" cy="1008112"/>
            <a:chOff x="0" y="0"/>
            <a:chExt cx="2047875" cy="485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457200" cy="485775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4" name="Прямоугольник 13"/>
            <p:cNvSpPr>
              <a:spLocks noChangeAspect="1"/>
            </p:cNvSpPr>
            <p:nvPr/>
          </p:nvSpPr>
          <p:spPr>
            <a:xfrm>
              <a:off x="1590675" y="0"/>
              <a:ext cx="457200" cy="485775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33400" y="0"/>
              <a:ext cx="457200" cy="485775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057275" y="0"/>
              <a:ext cx="457200" cy="485775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880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648072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Слоги и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Слоги – это части слова. Посчитать слоги можно при помощи ладони. Сколько раз коснется руки подбородок, столько в слове и слогов. </a:t>
            </a:r>
          </a:p>
          <a:p>
            <a:pPr algn="just"/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!!!Важно помнить: сколько в слове гласных, столько и слогов.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346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9652" y="1412776"/>
            <a:ext cx="6480720" cy="49685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каком </a:t>
            </a:r>
            <a:r>
              <a:rPr lang="ru-RU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домике живет</a:t>
            </a:r>
            <a:r>
              <a:rPr lang="ru-RU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64" b="68909" l="2577" r="268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6" t="47687" r="76090" b="30813"/>
          <a:stretch/>
        </p:blipFill>
        <p:spPr bwMode="auto">
          <a:xfrm>
            <a:off x="1187624" y="4797152"/>
            <a:ext cx="1556498" cy="106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065" b="100000" l="67117" r="98405">
                        <a14:foregroundMark x1="72270" y1="80968" x2="74969" y2="80000"/>
                        <a14:foregroundMark x1="91534" y1="90968" x2="93374" y2="90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728" t="50000"/>
          <a:stretch/>
        </p:blipFill>
        <p:spPr bwMode="auto">
          <a:xfrm>
            <a:off x="2527738" y="5398748"/>
            <a:ext cx="2201953" cy="1339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455" b="69455" l="76074" r="993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70" t="49162" b="28183"/>
          <a:stretch/>
        </p:blipFill>
        <p:spPr bwMode="auto">
          <a:xfrm>
            <a:off x="6660232" y="4657905"/>
            <a:ext cx="1565103" cy="1203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129" b="94839" l="2209" r="25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0" t="57453" r="73883" b="5530"/>
          <a:stretch/>
        </p:blipFill>
        <p:spPr bwMode="auto">
          <a:xfrm>
            <a:off x="4283968" y="4847479"/>
            <a:ext cx="1697334" cy="101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187624" y="2201903"/>
            <a:ext cx="2266950" cy="2278939"/>
            <a:chOff x="1718213" y="2074019"/>
            <a:chExt cx="2266950" cy="2278939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1718213" y="2074019"/>
              <a:ext cx="2266950" cy="2278939"/>
              <a:chOff x="2017018" y="2197674"/>
              <a:chExt cx="2266950" cy="2278939"/>
            </a:xfrm>
          </p:grpSpPr>
          <p:pic>
            <p:nvPicPr>
              <p:cNvPr id="1032" name="Picture 8" descr="F:\ОБЩЕЕ РОД СОБР\house068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7018" y="2197674"/>
                <a:ext cx="2266950" cy="2138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232493" y="3142965"/>
                <a:ext cx="1836000" cy="1333648"/>
              </a:xfrm>
              <a:prstGeom prst="roundRect">
                <a:avLst/>
              </a:prstGeom>
              <a:solidFill>
                <a:srgbClr val="00FF00"/>
              </a:solidFill>
              <a:ln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" name="Скругленный прямоугольник 7"/>
            <p:cNvSpPr/>
            <p:nvPr/>
          </p:nvSpPr>
          <p:spPr>
            <a:xfrm>
              <a:off x="2495239" y="3225076"/>
              <a:ext cx="712898" cy="648072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870573" y="2191918"/>
            <a:ext cx="2266950" cy="2278939"/>
            <a:chOff x="3969861" y="2139209"/>
            <a:chExt cx="2266950" cy="2278939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3969861" y="2139209"/>
              <a:ext cx="2266950" cy="2278939"/>
              <a:chOff x="2017018" y="2197674"/>
              <a:chExt cx="2266950" cy="2278939"/>
            </a:xfrm>
          </p:grpSpPr>
          <p:pic>
            <p:nvPicPr>
              <p:cNvPr id="36" name="Picture 8" descr="F:\ОБЩЕЕ РОД СОБР\house068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7018" y="2197674"/>
                <a:ext cx="2266950" cy="2138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2232493" y="3142965"/>
                <a:ext cx="1836000" cy="1333648"/>
              </a:xfrm>
              <a:prstGeom prst="roundRect">
                <a:avLst/>
              </a:prstGeom>
              <a:solidFill>
                <a:srgbClr val="00FF00"/>
              </a:solidFill>
              <a:ln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5" name="Скругленный прямоугольник 24"/>
            <p:cNvSpPr/>
            <p:nvPr/>
          </p:nvSpPr>
          <p:spPr>
            <a:xfrm>
              <a:off x="4313451" y="3341373"/>
              <a:ext cx="690597" cy="648072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Скругленный прямоугольник 41"/>
            <p:cNvSpPr/>
            <p:nvPr/>
          </p:nvSpPr>
          <p:spPr>
            <a:xfrm>
              <a:off x="5224907" y="3341373"/>
              <a:ext cx="690597" cy="648072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6592722" y="2213490"/>
            <a:ext cx="2266950" cy="2278939"/>
            <a:chOff x="6538655" y="2132270"/>
            <a:chExt cx="2266950" cy="2278939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6538655" y="2132270"/>
              <a:ext cx="2266950" cy="2278939"/>
              <a:chOff x="2017018" y="2197674"/>
              <a:chExt cx="2266950" cy="2278939"/>
            </a:xfrm>
          </p:grpSpPr>
          <p:pic>
            <p:nvPicPr>
              <p:cNvPr id="39" name="Picture 8" descr="F:\ОБЩЕЕ РОД СОБР\house068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7018" y="2197674"/>
                <a:ext cx="2266950" cy="2138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" name="Скругленный прямоугольник 39"/>
              <p:cNvSpPr/>
              <p:nvPr/>
            </p:nvSpPr>
            <p:spPr>
              <a:xfrm>
                <a:off x="2232493" y="3142965"/>
                <a:ext cx="1836000" cy="1333648"/>
              </a:xfrm>
              <a:prstGeom prst="roundRect">
                <a:avLst/>
              </a:prstGeom>
              <a:solidFill>
                <a:srgbClr val="00FF00"/>
              </a:solidFill>
              <a:ln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4" name="Скругленный прямоугольник 43"/>
            <p:cNvSpPr/>
            <p:nvPr/>
          </p:nvSpPr>
          <p:spPr>
            <a:xfrm>
              <a:off x="7289364" y="2830323"/>
              <a:ext cx="648000" cy="61200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6972446" y="3629500"/>
              <a:ext cx="648000" cy="61200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7777881" y="3622561"/>
              <a:ext cx="648000" cy="61200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3128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0.34028 -0.224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14" y="-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6297 L -0.31319 -0.249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60" y="-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45 -0.00625 L 0.04045 -0.2458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6 L 0.44184 -0.3745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-1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96752"/>
            <a:ext cx="8784976" cy="1080119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РАЗВИТИЕ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МЕЖПОЛУШАРНОГО ВЗАИМОДЕЙСТВИЯ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988840"/>
            <a:ext cx="7272808" cy="417646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Колечко.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Поочередно и как можно быстрее перебирать пальцами рук, соединяя их в кольцо в прямом и обратном направлении. Вначале каждой рукой отдельно, затем вместе.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Ухо - нос.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Левой рукой взяться за кончик носа, правой за левое ухо. Одновременно отпустить ухо и нос, хлопнуть в ладоши, поменять положение рук. Кулак - ребро - ладонь. Показать ребенку три положения руки на плоскости стола, последовательно сменяющие друг друга. Выполнять упражнение как можно быстрее.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Голова - живот.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Правой рукой гладить по голове, левой - похлопывать по животу. Поменять руки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Швейная машинка.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Правой рукой «крутить» ручку швейной машинки, левой рукой похлопывать по колену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1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684076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Зашифрованное слово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Выделить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слог из названий картинок, объединить слоги в слово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малина, шина, насос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-…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2050" name="Picture 2" descr="C:\Users\Нига\Pictures\маки\486621cef7417d68c38e5bd04c64676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65" b="89971" l="100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905143"/>
            <a:ext cx="3456384" cy="195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15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31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78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648072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Прочитай по первым буквам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1026" name="Picture 2" descr="D:\Лилия\КАРТОТЕКА ИГР\Развитие речи\Прочитай по первым буквам\QspVK6Jzn_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07107"/>
            <a:ext cx="4104456" cy="290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Нига\Pictures\маки\1456302716_colorful-balloons-1-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420888"/>
            <a:ext cx="1662593" cy="409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14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412776"/>
            <a:ext cx="6480720" cy="49685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Прятки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найти  буквы, спрятанные в рисунках, отличить правильное написание от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неправильного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5" name="Рисунок 4" descr="http://for-schoolboy.ru/media/images/Kakie-bukvyi-spryatalis/index_clip_image001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501008"/>
            <a:ext cx="6048672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866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412776"/>
            <a:ext cx="6480720" cy="4968552"/>
          </a:xfrm>
        </p:spPr>
        <p:txBody>
          <a:bodyPr>
            <a:normAutofit/>
          </a:bodyPr>
          <a:lstStyle/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Определи букву по части</a:t>
            </a:r>
          </a:p>
          <a:p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6" name="Рисунок 5" descr="http://takya.ru/nuda/vasileevoj-olegoj-leonidovnoj-uchitelem-rgskou-nachalenaya-shk/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49220"/>
            <a:ext cx="5832648" cy="33720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120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556792"/>
            <a:ext cx="6480720" cy="496855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Распутай слова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предложении перепутались. Попробуйте расставить их на свои места. Что получится?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Любит, медвежонок, мёд.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Дымок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идёт, трубы, из.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Стоят, вазе, цветы, в.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Орехи, в, белка, дупло, прячет.</a:t>
            </a:r>
          </a:p>
          <a:p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7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8064896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ГРАМОТЕ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556792"/>
            <a:ext cx="7344816" cy="496855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Подними цифру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научить определять количество слов в предложении на слух.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Предложения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игры: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    Алеша спит.</a:t>
            </a:r>
          </a:p>
          <a:p>
            <a:pPr marL="514350" indent="-514350" algn="just">
              <a:buAutoNum type="arabicPeriod" startAt="2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Петя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кормит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кур.</a:t>
            </a:r>
          </a:p>
          <a:p>
            <a:pPr marL="514350" indent="-514350" algn="just">
              <a:buAutoNum type="arabicPeriod" startAt="2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Врач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лечит больного ребёнка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купила Наташе красивую куклу.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Сильный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спортсмен легко поднял тяжёлую штангу.</a:t>
            </a:r>
          </a:p>
          <a:p>
            <a:pPr marL="514350" indent="-514350" algn="just">
              <a:buAutoNum type="arabicPeriod" startAt="3"/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30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</a:t>
            </a: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МАТЕМАТИЧЕСКИХ СПОСОБНОСТЕЙ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6480720" cy="49685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Что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бывает прямоугольной формы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Число, как тебя зовут?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Упражнять детей в увеличении или уменьшении чисел на 1 (2, 3…) Ход: -Я задумала число. Если к нему прибавить  1 получится 3. Какое число я задумала?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Состав числа.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меня в руках 6 орешков, в одной - 2, сколько в другой?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850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</a:t>
            </a: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МАТЕМАТИЧЕСКИХ СПОСОБНОСТЕЙ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6480720" cy="216024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Угадай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какое число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пропущено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определить место числа в натуральном ряду, назвать пропущенное число.</a:t>
            </a:r>
          </a:p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15155" y="4704572"/>
            <a:ext cx="10081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61561" y="4706563"/>
            <a:ext cx="10081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23728" y="4706563"/>
            <a:ext cx="10081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771800" y="4696607"/>
            <a:ext cx="10081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491880" y="4706563"/>
            <a:ext cx="10081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4283968" y="4704572"/>
            <a:ext cx="10081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5004048" y="4704572"/>
            <a:ext cx="10081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724128" y="4718426"/>
            <a:ext cx="10081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6444208" y="4718426"/>
            <a:ext cx="10081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7164288" y="4718426"/>
            <a:ext cx="1224136" cy="1014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15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РЕЧИ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7016824" cy="42980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 школой желательно развивать речь. Для этого не нужно ничего сложного придумывать. Достаточно просто разговаривать с ребенком, а точнее слушать его. Попросите его рассказать мультфильм, который он смотрел, пересказать сказку или рассказ. Постепенно ребенок будет учиться правильно строить предложения, соблюдать логику и согласовывать отдельные слова.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</a:t>
            </a: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МАТЕМАТИЧЕСКИХ СПОСОБНОСТЕЙ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556792"/>
            <a:ext cx="6480720" cy="496855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Назови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пропущенное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слово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закрепить знания о днях недели, частях суток, временах года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Содержание. Ведущий бросает мяч одному из родителей:</a:t>
            </a:r>
          </a:p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Солнышко светит днем, а луна . . 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Утром я пришла в детский сад, а вернулась домой . . 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Если вчера была пятница, то сегодня . . 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Если за понедельником был вторник, то за четвергом . . .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Аналогично можно проводить игру о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временах года, месяцах.</a:t>
            </a:r>
          </a:p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47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</a:t>
            </a: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МАТЕМАТИЧЕСКИХ СПОСОБНОСТЕЙ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556792"/>
            <a:ext cx="6480720" cy="496855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Путешествие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учить ориентироваться в пространстве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Содержание. Воспитатель обозначает направление на полу музыкального зала стрелка; разного цвета, а родителю говорит: «Сначала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идите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туда, куда указывает красная стрелка, потом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поверните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туда, куда указывает синяя, затем пройди три шага и там ищи». 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55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</a:t>
            </a: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МАТЕМАТИЧЕСКИХ СПОСОБНОСТЕЙ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556792"/>
            <a:ext cx="6480720" cy="4968552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62485"/>
            <a:ext cx="1861993" cy="27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562485"/>
            <a:ext cx="4680520" cy="507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75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только некоторые игры, которые помогают подготовить ребенка к школе. В них можно играть и на прогулке, и дома, и во время совместной уборки.</a:t>
            </a:r>
            <a:b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 приведенные здесь способы вполне доступны неспециалистам. </a:t>
            </a: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 ребенка к школе предупредит появление в дальнейшем очень многих проблем</a:t>
            </a: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Надеемся, что эти игры помогут вам при подготовке Ваших детей к школе.</a:t>
            </a:r>
            <a:b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Желаем удачи!</a:t>
            </a:r>
            <a:br>
              <a:rPr lang="ru-RU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869160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83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РАЗВИТИЕ РЕЧИ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7016824" cy="429803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Опиши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закрытыми глазами</a:t>
            </a:r>
          </a:p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Предложите ребенку внимательно изучить какой-либо предмет. А потом он должен закрыть глаза и подробно его описать. В этой игре развивается зрительная память и выявляются связи внимания. Игру можно постепенно усложнять. Например, играть в нее можно на улице. После того, как вы встретили прохожего, и ребенок на него внимательно посмотрел, малыш вам его описывает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88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РАЗВИТИЕ РЕЧИ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6480720" cy="496855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7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«Назови лишнее»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ru-RU" sz="5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Ведущий </a:t>
            </a:r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называет слова и предлагает детям назвать «лишнее» слово, а за-тем объяснить, почему это слово «лишнее».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«Лишнее» слово среди существительных.</a:t>
            </a:r>
          </a:p>
          <a:p>
            <a:pPr algn="just"/>
            <a:endParaRPr lang="ru-RU" sz="5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Кукла, песок, юла, ведёрко, мяч.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Стол, шкаф, ковёр, кресло, диван.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Пальто, шапка, шарф, сапоги, шляпа.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Слива, яблоко, помидор, абрикос, груша.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Волк, собака, рысь, лиса, заяц…</a:t>
            </a:r>
          </a:p>
          <a:p>
            <a:pPr algn="just"/>
            <a:endParaRPr lang="ru-RU" sz="5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«Лишнее» слово среди имён прилагательных.</a:t>
            </a:r>
          </a:p>
          <a:p>
            <a:pPr algn="just"/>
            <a:endParaRPr lang="ru-RU" sz="5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Грустный, печальный, унылый, глубокий.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Храбрый, звонкий, смелый, отважный.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Слабый, ломкий, долгий, хрупкий.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Крепкий, далёкий, прочный, надёжный….</a:t>
            </a:r>
          </a:p>
          <a:p>
            <a:pPr algn="just"/>
            <a:endParaRPr lang="ru-RU" sz="5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5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«Лишнее» слово среди глаголов.</a:t>
            </a:r>
          </a:p>
          <a:p>
            <a:pPr algn="just"/>
            <a:endParaRPr lang="ru-RU" sz="5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Думать, ехать, размышлять, соображать.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Бросился, слушал, ринулся, накинулся.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Ненавидеть, презирать, наказывать.</a:t>
            </a:r>
          </a:p>
          <a:p>
            <a:pPr algn="just"/>
            <a:r>
              <a:rPr lang="ru-RU" sz="5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Приехал, прибыл, убежал, прикатился..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67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РАЗВИТИЕ РЕЧИ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6480720" cy="49685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Выбери правильный ответ.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году месяцев (7, 12, 16, 24).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Отец старше сына (иногда, часто, всегда, никогда).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дерева всегда есть (листья, корень, плоды, цветы).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Зимний месяц (ноябрь, март, февраль, июнь).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Всегда горячий (утюг, грелка, кипяток, пар).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91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РАЗВИТИЕ РЕЧИ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6480720" cy="49685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Отгадай предмет по названиям его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частей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Кузов, кабина, колесо, руль, фары,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дверцы.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Ствол, ветки, сучья, листья, кора,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корни.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Дно, крыша, стенки,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ручки.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Палуба, каюта, якорь, корма,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нос.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Подъезд, этаж, лестница, квартира,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чердак.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Крылья, кабина, хвост,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мотор.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Глаза, лоб, нос, рот, брови,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щёки.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81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РАЗВИТИЕ РЕЧИ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1412776"/>
            <a:ext cx="6480720" cy="525658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Выбрать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трёх слов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два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слова – «неприятеля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lnSpc>
                <a:spcPct val="17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Друг, печаль, враг.                          </a:t>
            </a:r>
          </a:p>
          <a:p>
            <a:pPr algn="just">
              <a:lnSpc>
                <a:spcPct val="17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Высокий, большой, низкий.</a:t>
            </a:r>
          </a:p>
          <a:p>
            <a:pPr algn="just">
              <a:lnSpc>
                <a:spcPct val="17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Ночь, сутки, день.                           </a:t>
            </a:r>
          </a:p>
          <a:p>
            <a:pPr algn="just">
              <a:lnSpc>
                <a:spcPct val="17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Длинный, большой, короткий.</a:t>
            </a:r>
          </a:p>
          <a:p>
            <a:pPr algn="just">
              <a:lnSpc>
                <a:spcPct val="17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Радость, радостный, печаль.          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28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НА РАЗВИТИЕ РЕЧИ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556792"/>
            <a:ext cx="6480720" cy="49685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Найти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стихотворении слова, которые звучат одинаково, но имеют разное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значение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 есть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родник среди камней,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скрипичный, завитой,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обычный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дверной.  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5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1254</Words>
  <Application>Microsoft Office PowerPoint</Application>
  <PresentationFormat>Экран (4:3)</PresentationFormat>
  <Paragraphs>266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 ПРЕДШКОЛЬНАЯ ПОДГОТОВКА В ДОУ Развивающие  игры </vt:lpstr>
      <vt:lpstr>ИГРЫ НА РАЗВИТИЕ  МЕЖПОЛУШАРНОГО ВЗАИМОДЕЙСТВИЯ </vt:lpstr>
      <vt:lpstr>РАЗВИТИЕ РЕЧИ  </vt:lpstr>
      <vt:lpstr>ИГРЫ НА РАЗВИТИЕ РЕЧИ  </vt:lpstr>
      <vt:lpstr>ИГРЫ НА РАЗВИТИЕ РЕЧИ  </vt:lpstr>
      <vt:lpstr>ИГРЫ НА РАЗВИТИЕ РЕЧИ  </vt:lpstr>
      <vt:lpstr>ИГРЫ НА РАЗВИТИЕ РЕЧИ  </vt:lpstr>
      <vt:lpstr>ИГРЫ НА РАЗВИТИЕ РЕЧИ  </vt:lpstr>
      <vt:lpstr>ИГРЫ НА РАЗВИТИЕ РЕЧИ  </vt:lpstr>
      <vt:lpstr>ПОДГОТОВКА К ОБУЧЕНИЮ  ГРАМОТЕ </vt:lpstr>
      <vt:lpstr>  ПОДГОТОВКА К ОБУЧЕНИЮ  ГРАМОТЕ  </vt:lpstr>
      <vt:lpstr>    ПОДГОТОВКА К ОБУЧЕНИЮ  ГРАМОТЕ    </vt:lpstr>
      <vt:lpstr>  ПОДГОТОВКА К ОБУЧЕНИЮ  ГРАМОТЕ  </vt:lpstr>
      <vt:lpstr>  ПОДГОТОВКА К ОБУЧЕНИЮ  ГРАМОТЕ  </vt:lpstr>
      <vt:lpstr>  ПОДГОТОВКА К ОБУЧЕНИЮ  ГРАМОТЕ  </vt:lpstr>
      <vt:lpstr>  ПОДГОТОВКА К ОБУЧЕНИЮ  ГРАМОТЕ  </vt:lpstr>
      <vt:lpstr>  ПОДГОТОВКА К ОБУЧЕНИЮ  ГРАМОТЕ  </vt:lpstr>
      <vt:lpstr>ПОДГОТОВКА К ОБУЧЕНИЮ  ГРАМОТЕ </vt:lpstr>
      <vt:lpstr>ПОДГОТОВКА К ОБУЧЕНИЮ  ГРАМОТЕ </vt:lpstr>
      <vt:lpstr>ПОДГОТОВКА К ОБУЧЕНИЮ  ГРАМОТЕ </vt:lpstr>
      <vt:lpstr>Презентация PowerPoint</vt:lpstr>
      <vt:lpstr>Презентация PowerPoint</vt:lpstr>
      <vt:lpstr>ПОДГОТОВКА К ОБУЧЕНИЮ  ГРАМОТЕ </vt:lpstr>
      <vt:lpstr>ПОДГОТОВКА К ОБУЧЕНИЮ  ГРАМОТЕ </vt:lpstr>
      <vt:lpstr>ПОДГОТОВКА К ОБУЧЕНИЮ  ГРАМОТЕ </vt:lpstr>
      <vt:lpstr>ПОДГОТОВКА К ОБУЧЕНИЮ  ГРАМОТЕ </vt:lpstr>
      <vt:lpstr>ПОДГОТОВКА К ОБУЧЕНИЮ  ГРАМОТЕ </vt:lpstr>
      <vt:lpstr>ИГРЫ НА РАЗВИТИЕ МАТЕМАТИЧЕСКИХ СПОСОБНОСТЕЙ </vt:lpstr>
      <vt:lpstr>ИГРЫ НА РАЗВИТИЕ МАТЕМАТИЧЕСКИХ СПОСОБНОСТЕЙ </vt:lpstr>
      <vt:lpstr>ИГРЫ НА РАЗВИТИЕ МАТЕМАТИЧЕСКИХ СПОСОБНОСТЕЙ </vt:lpstr>
      <vt:lpstr>ИГРЫ НА РАЗВИТИЕ МАТЕМАТИЧЕСКИХ СПОСОБНОСТЕЙ </vt:lpstr>
      <vt:lpstr>ИГРЫ НА РАЗВИТИЕ МАТЕМАТИЧЕСКИХ СПОСОБНОСТЕЙ </vt:lpstr>
      <vt:lpstr>   Это только некоторые игры, которые помогают подготовить ребенка к школе. В них можно играть и на прогулке, и дома, и во время совместной уборки. Все приведенные здесь способы вполне доступны неспециалистам. Подготовка же ребенка к школе предупредит появление в дальнейшем очень многих проблем. Надеемся, что эти игры помогут вам при подготовке Ваших детей к школе.  Желаем удачи!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ПРЕДШКОЛЬНАЯ ПОДГОТОВКА В ДОУ</dc:title>
  <dc:creator>Нига</dc:creator>
  <cp:lastModifiedBy>Нига</cp:lastModifiedBy>
  <cp:revision>76</cp:revision>
  <dcterms:created xsi:type="dcterms:W3CDTF">2016-11-08T06:04:36Z</dcterms:created>
  <dcterms:modified xsi:type="dcterms:W3CDTF">2016-11-16T11:52:09Z</dcterms:modified>
</cp:coreProperties>
</file>